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D098-30BC-4753-96B5-6FAA5604BA76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22CE-D5ED-4F50-85EC-5F016400A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D098-30BC-4753-96B5-6FAA5604BA76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22CE-D5ED-4F50-85EC-5F016400A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D098-30BC-4753-96B5-6FAA5604BA76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22CE-D5ED-4F50-85EC-5F016400A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D098-30BC-4753-96B5-6FAA5604BA76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22CE-D5ED-4F50-85EC-5F016400A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D098-30BC-4753-96B5-6FAA5604BA76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22CE-D5ED-4F50-85EC-5F016400A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D098-30BC-4753-96B5-6FAA5604BA76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22CE-D5ED-4F50-85EC-5F016400A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D098-30BC-4753-96B5-6FAA5604BA76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22CE-D5ED-4F50-85EC-5F016400A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D098-30BC-4753-96B5-6FAA5604BA76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22CE-D5ED-4F50-85EC-5F016400A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D098-30BC-4753-96B5-6FAA5604BA76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22CE-D5ED-4F50-85EC-5F016400A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D098-30BC-4753-96B5-6FAA5604BA76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22CE-D5ED-4F50-85EC-5F016400A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D098-30BC-4753-96B5-6FAA5604BA76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22CE-D5ED-4F50-85EC-5F016400A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3D098-30BC-4753-96B5-6FAA5604BA76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622CE-D5ED-4F50-85EC-5F016400A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772400" cy="1470025"/>
          </a:xfrm>
        </p:spPr>
        <p:txBody>
          <a:bodyPr>
            <a:noAutofit/>
          </a:bodyPr>
          <a:lstStyle/>
          <a:p>
            <a:r>
              <a:rPr lang="hr-HR" sz="6000" b="1" dirty="0" smtClean="0"/>
              <a:t>Upis učenika u srednju školu</a:t>
            </a:r>
            <a:br>
              <a:rPr lang="hr-HR" sz="6000" b="1" dirty="0" smtClean="0"/>
            </a:br>
            <a:r>
              <a:rPr lang="hr-HR" sz="6000" b="1" dirty="0" smtClean="0"/>
              <a:t>2015./2016.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9058" y="4000504"/>
            <a:ext cx="5214942" cy="1752600"/>
          </a:xfrm>
        </p:spPr>
        <p:txBody>
          <a:bodyPr>
            <a:normAutofit/>
          </a:bodyPr>
          <a:lstStyle/>
          <a:p>
            <a:r>
              <a:rPr lang="hr-HR" sz="2400" i="1" dirty="0" smtClean="0"/>
              <a:t>Pripremila: Mirjana Čelar</a:t>
            </a:r>
            <a:r>
              <a:rPr lang="hr-HR" sz="2400" dirty="0" smtClean="0"/>
              <a:t>, prof.</a:t>
            </a:r>
            <a:endParaRPr lang="en-US" sz="2400" dirty="0"/>
          </a:p>
        </p:txBody>
      </p:sp>
      <p:pic>
        <p:nvPicPr>
          <p:cNvPr id="4" name="Picture 6" descr="C:\Users\user\Desktop\putoka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714621"/>
            <a:ext cx="3500461" cy="4143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hr-HR" sz="5100" b="1" dirty="0" smtClean="0"/>
              <a:t>POSTUPAK PODNOŠENJA RJEŠAVANJA </a:t>
            </a:r>
            <a:r>
              <a:rPr lang="hr-HR" sz="5100" b="1" dirty="0"/>
              <a:t>PRlGOVORA </a:t>
            </a:r>
            <a:endParaRPr lang="hr-HR" sz="5100" b="1" dirty="0" smtClean="0"/>
          </a:p>
          <a:p>
            <a:pPr algn="ctr">
              <a:buNone/>
            </a:pPr>
            <a:endParaRPr lang="hr-HR" sz="3800" b="1" dirty="0" smtClean="0"/>
          </a:p>
          <a:p>
            <a:pPr>
              <a:buNone/>
            </a:pPr>
            <a:r>
              <a:rPr lang="hr-HR" sz="3800" dirty="0" smtClean="0"/>
              <a:t>Učenici </a:t>
            </a:r>
            <a:r>
              <a:rPr lang="hr-HR" sz="3800" dirty="0"/>
              <a:t>i ostali kandidati mogu podnositi usmene i </a:t>
            </a:r>
            <a:endParaRPr lang="hr-HR" sz="3800" dirty="0" smtClean="0"/>
          </a:p>
          <a:p>
            <a:pPr>
              <a:buNone/>
            </a:pPr>
            <a:r>
              <a:rPr lang="hr-HR" sz="3800" dirty="0" smtClean="0"/>
              <a:t>pisane </a:t>
            </a:r>
            <a:r>
              <a:rPr lang="hr-HR" sz="3800" dirty="0"/>
              <a:t>prigovore tijekom </a:t>
            </a:r>
            <a:r>
              <a:rPr lang="hr-HR" sz="3800" dirty="0" smtClean="0"/>
              <a:t>provedbe postupka prijava </a:t>
            </a:r>
          </a:p>
          <a:p>
            <a:pPr>
              <a:buNone/>
            </a:pPr>
            <a:r>
              <a:rPr lang="hr-HR" sz="3800" dirty="0" smtClean="0"/>
              <a:t>i </a:t>
            </a:r>
            <a:r>
              <a:rPr lang="hr-HR" sz="3800" dirty="0"/>
              <a:t>upisa </a:t>
            </a:r>
            <a:r>
              <a:rPr lang="hr-HR" sz="3800" dirty="0" smtClean="0"/>
              <a:t>u </a:t>
            </a:r>
            <a:r>
              <a:rPr lang="hr-HR" sz="3800" dirty="0"/>
              <a:t>1. </a:t>
            </a:r>
            <a:r>
              <a:rPr lang="hr-HR" sz="3800" dirty="0" smtClean="0"/>
              <a:t>razred </a:t>
            </a:r>
            <a:r>
              <a:rPr lang="hr-HR" sz="3800" dirty="0"/>
              <a:t>srednje </a:t>
            </a:r>
            <a:r>
              <a:rPr lang="hr-HR" sz="3800" dirty="0" smtClean="0"/>
              <a:t>škole</a:t>
            </a:r>
            <a:r>
              <a:rPr lang="hr-HR" sz="3800" dirty="0"/>
              <a:t>. </a:t>
            </a:r>
          </a:p>
          <a:p>
            <a:pPr algn="just"/>
            <a:r>
              <a:rPr lang="hr-HR" sz="3800" dirty="0" smtClean="0"/>
              <a:t>Redoviti učenik </a:t>
            </a:r>
            <a:r>
              <a:rPr lang="hr-HR" sz="3800" dirty="0"/>
              <a:t>osnovne </a:t>
            </a:r>
            <a:r>
              <a:rPr lang="hr-HR" sz="3800" dirty="0" smtClean="0"/>
              <a:t>škole može </a:t>
            </a:r>
            <a:r>
              <a:rPr lang="hr-HR" sz="3800" dirty="0"/>
              <a:t>usmeno prigovoriti svom razredniku </a:t>
            </a:r>
            <a:r>
              <a:rPr lang="hr-HR" sz="3800" dirty="0" smtClean="0"/>
              <a:t>zbog netočno </a:t>
            </a:r>
            <a:r>
              <a:rPr lang="hr-HR" sz="3800" dirty="0"/>
              <a:t>navedenih </a:t>
            </a:r>
            <a:r>
              <a:rPr lang="hr-HR" sz="3800" dirty="0" smtClean="0"/>
              <a:t>zaključnih </a:t>
            </a:r>
            <a:r>
              <a:rPr lang="hr-HR" sz="3800" dirty="0"/>
              <a:t>ocjena iz nastavnih </a:t>
            </a:r>
            <a:r>
              <a:rPr lang="hr-HR" sz="3800" dirty="0" smtClean="0"/>
              <a:t>predmeta, </a:t>
            </a:r>
            <a:r>
              <a:rPr lang="hr-HR" sz="3800" dirty="0"/>
              <a:t>osobnih </a:t>
            </a:r>
            <a:r>
              <a:rPr lang="hr-HR" sz="3800" dirty="0" smtClean="0"/>
              <a:t>podataka </a:t>
            </a:r>
            <a:r>
              <a:rPr lang="hr-HR" sz="3800" dirty="0"/>
              <a:t>ili podataka na temelju kojih se ostvaruju dodatna prava za u</a:t>
            </a:r>
            <a:r>
              <a:rPr lang="hr-HR" sz="3800" dirty="0" smtClean="0"/>
              <a:t>pis </a:t>
            </a:r>
            <a:r>
              <a:rPr lang="hr-HR" sz="3800" dirty="0"/>
              <a:t>i </a:t>
            </a:r>
            <a:r>
              <a:rPr lang="hr-HR" sz="3800" dirty="0" smtClean="0"/>
              <a:t>zatražiti njihov </a:t>
            </a:r>
            <a:r>
              <a:rPr lang="hr-HR" sz="3800" dirty="0"/>
              <a:t>ispravak.</a:t>
            </a:r>
            <a:endParaRPr lang="en-US" sz="3800" dirty="0"/>
          </a:p>
          <a:p>
            <a:pPr algn="just"/>
            <a:r>
              <a:rPr lang="hr-HR" sz="3800" dirty="0"/>
              <a:t>U</a:t>
            </a:r>
            <a:r>
              <a:rPr lang="hr-HR" sz="3800" dirty="0" smtClean="0"/>
              <a:t> slučaju </a:t>
            </a:r>
            <a:r>
              <a:rPr lang="hr-HR" sz="3800" dirty="0"/>
              <a:t>da nisu isprav!jeni </a:t>
            </a:r>
            <a:r>
              <a:rPr lang="hr-HR" sz="3800" dirty="0" smtClean="0"/>
              <a:t>netočno upisani podaci, učenici </a:t>
            </a:r>
            <a:r>
              <a:rPr lang="hr-HR" sz="3800" dirty="0"/>
              <a:t>i ostali kandidati </a:t>
            </a:r>
            <a:r>
              <a:rPr lang="hr-HR" sz="3800" dirty="0" smtClean="0"/>
              <a:t>nogu </a:t>
            </a:r>
            <a:r>
              <a:rPr lang="hr-HR" sz="3800" dirty="0"/>
              <a:t>podnijeti pisani prigovor CARNetovoj </a:t>
            </a:r>
            <a:r>
              <a:rPr lang="hr-HR" sz="3800" dirty="0" smtClean="0"/>
              <a:t>službi </a:t>
            </a:r>
            <a:r>
              <a:rPr lang="hr-HR" sz="3800" dirty="0"/>
              <a:t>za </a:t>
            </a:r>
            <a:r>
              <a:rPr lang="hr-HR" sz="3800" dirty="0" smtClean="0"/>
              <a:t>podršku obrazovnom </a:t>
            </a:r>
            <a:r>
              <a:rPr lang="hr-HR" sz="3800" dirty="0"/>
              <a:t>sustavu na obrascu </a:t>
            </a:r>
            <a:r>
              <a:rPr lang="hr-HR" sz="3800" dirty="0" smtClean="0"/>
              <a:t>za </a:t>
            </a:r>
            <a:r>
              <a:rPr lang="hr-HR" sz="3800" dirty="0"/>
              <a:t>prigovor koji je dostupan na </a:t>
            </a:r>
            <a:r>
              <a:rPr lang="hr-HR" sz="3800" dirty="0" smtClean="0"/>
              <a:t>mrežnoj </a:t>
            </a:r>
            <a:r>
              <a:rPr lang="hr-HR" sz="3800" dirty="0"/>
              <a:t>stranici </a:t>
            </a:r>
            <a:r>
              <a:rPr lang="hr-HR" sz="3800" dirty="0" smtClean="0"/>
              <a:t>NISpuSŠ. </a:t>
            </a:r>
          </a:p>
          <a:p>
            <a:pPr algn="just"/>
            <a:r>
              <a:rPr lang="hr-HR" sz="3800" dirty="0" smtClean="0"/>
              <a:t>U slučaju </a:t>
            </a:r>
            <a:r>
              <a:rPr lang="hr-HR" sz="3800" dirty="0"/>
              <a:t>da </a:t>
            </a:r>
            <a:r>
              <a:rPr lang="hr-HR" sz="3800" dirty="0" smtClean="0"/>
              <a:t>učenik </a:t>
            </a:r>
            <a:r>
              <a:rPr lang="hr-HR" sz="3800" dirty="0"/>
              <a:t>pri ocjenjivanju ispita sposobnosti i darovitosti nije zadovoljan ocjenom, </a:t>
            </a:r>
            <a:r>
              <a:rPr lang="hr-HR" sz="3800" dirty="0" smtClean="0"/>
              <a:t>može </a:t>
            </a:r>
            <a:r>
              <a:rPr lang="hr-HR" sz="3800" dirty="0"/>
              <a:t>podnijeti prigovor </a:t>
            </a:r>
            <a:r>
              <a:rPr lang="hr-HR" sz="3800" dirty="0" smtClean="0"/>
              <a:t>pisanim putem srednjoj školi koje je provela </a:t>
            </a:r>
            <a:r>
              <a:rPr lang="hr-HR" sz="3800" dirty="0"/>
              <a:t>ispit. </a:t>
            </a:r>
            <a:endParaRPr lang="en-US" sz="3800" dirty="0"/>
          </a:p>
          <a:p>
            <a:pPr algn="just"/>
            <a:endParaRPr lang="en-US" dirty="0"/>
          </a:p>
        </p:txBody>
      </p:sp>
      <p:pic>
        <p:nvPicPr>
          <p:cNvPr id="4" name="Picture 3" descr="34625259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428604"/>
            <a:ext cx="185735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507207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r-HR" dirty="0" smtClean="0"/>
              <a:t>Učenici koji ne dostave navedenu dokumentaciju u propisanirn rokovima, </a:t>
            </a:r>
            <a:r>
              <a:rPr lang="hr-HR" b="1" dirty="0" smtClean="0"/>
              <a:t>gube pravo upisa ostvarenog u ljetnome upisnom roku te se u jesenskome roku mogu kandidirati za upis u preostala slobodna upisna mjesta.</a:t>
            </a:r>
            <a:endParaRPr lang="en-US" b="1" dirty="0" smtClean="0"/>
          </a:p>
          <a:p>
            <a:pPr algn="just"/>
            <a:r>
              <a:rPr lang="hr-HR" dirty="0"/>
              <a:t>U</a:t>
            </a:r>
            <a:r>
              <a:rPr lang="hr-HR" dirty="0" smtClean="0"/>
              <a:t>čenik svoj upis potvrđuje vlastoručnim potpisom i potpisoom roditelja/skrbnika na obrascu (upisnici), koji je dužan dostaviti u sredinju školu u propisanim rokovima.</a:t>
            </a:r>
            <a:endParaRPr lang="en-US" dirty="0" smtClean="0"/>
          </a:p>
          <a:p>
            <a:pPr algn="just"/>
            <a:r>
              <a:rPr lang="hr-HR" dirty="0" smtClean="0"/>
              <a:t>Ako učenik zbog opravdanih razloga nije u mogućnosti u propisanim rokovima dostaviti potpisan obrazac (upisnicu), dužan ga je dostaviti njegov roditelj/skrbnik ili opunomoćenik.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reuzm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0"/>
            <a:ext cx="2714644" cy="185736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b="1" dirty="0" smtClean="0"/>
              <a:t>HVALA NA PAŽNJI...</a:t>
            </a:r>
          </a:p>
          <a:p>
            <a:pPr>
              <a:buNone/>
            </a:pPr>
            <a:endParaRPr lang="en-US" b="1" dirty="0"/>
          </a:p>
        </p:txBody>
      </p:sp>
      <p:pic>
        <p:nvPicPr>
          <p:cNvPr id="4" name="Picture 2" descr="catsunglasse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65450" y="2881313"/>
            <a:ext cx="2738438" cy="296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492919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r-HR" dirty="0" smtClean="0"/>
              <a:t>Prijave </a:t>
            </a:r>
            <a:r>
              <a:rPr lang="hr-HR" dirty="0"/>
              <a:t>i upis </a:t>
            </a:r>
            <a:r>
              <a:rPr lang="hr-HR" dirty="0" smtClean="0"/>
              <a:t>kandidata u 1. r. SŠ </a:t>
            </a:r>
            <a:r>
              <a:rPr lang="hr-HR" dirty="0"/>
              <a:t>provode se putem Nacionalnog informacijskog sustava </a:t>
            </a:r>
            <a:r>
              <a:rPr lang="hr-HR" dirty="0" smtClean="0"/>
              <a:t>(</a:t>
            </a:r>
            <a:r>
              <a:rPr lang="hr-HR" dirty="0"/>
              <a:t>NISpuSŠ</a:t>
            </a:r>
            <a:r>
              <a:rPr lang="hr-HR" dirty="0" smtClean="0"/>
              <a:t>).</a:t>
            </a:r>
            <a:endParaRPr lang="en-US" dirty="0"/>
          </a:p>
          <a:p>
            <a:pPr algn="just"/>
            <a:r>
              <a:rPr lang="hr-HR" dirty="0" smtClean="0"/>
              <a:t>U </a:t>
            </a:r>
            <a:r>
              <a:rPr lang="hr-HR" dirty="0"/>
              <a:t>svakome upisnom roku kandidat može prijaviti </a:t>
            </a:r>
            <a:r>
              <a:rPr lang="hr-HR" b="1" dirty="0"/>
              <a:t>najviše 6 odabira programa obrazovanja.</a:t>
            </a:r>
            <a:endParaRPr lang="en-US" b="1" dirty="0"/>
          </a:p>
          <a:p>
            <a:pPr algn="just"/>
            <a:r>
              <a:rPr lang="hr-HR" dirty="0"/>
              <a:t>Za upis u I. razred </a:t>
            </a:r>
            <a:r>
              <a:rPr lang="hr-HR" dirty="0" smtClean="0"/>
              <a:t>SŠ </a:t>
            </a:r>
            <a:r>
              <a:rPr lang="hr-HR" dirty="0"/>
              <a:t>prijavljenom kandidatu vrednuju se i boduju </a:t>
            </a:r>
            <a:r>
              <a:rPr lang="hr-HR" b="1" dirty="0"/>
              <a:t>zajednički, dodatan i poseban element.</a:t>
            </a:r>
            <a:endParaRPr lang="en-US" b="1" dirty="0"/>
          </a:p>
          <a:p>
            <a:pPr algn="just"/>
            <a:r>
              <a:rPr lang="hr-HR" dirty="0"/>
              <a:t>Zajednički element vrednovanja za upis kandidata u sve srednjoškolske programe obrazovanja čine </a:t>
            </a:r>
            <a:r>
              <a:rPr lang="hr-HR" b="1" dirty="0"/>
              <a:t>prosjeci zaključnih ocjena iz svih nastavnih predmeta na dvije decimale u posljednja četiri razreda osnovnog </a:t>
            </a:r>
            <a:r>
              <a:rPr lang="hr-HR" b="1" dirty="0" smtClean="0"/>
              <a:t>obrazovanja</a:t>
            </a:r>
            <a:r>
              <a:rPr lang="hr-HR" b="1" dirty="0"/>
              <a:t> </a:t>
            </a:r>
            <a:r>
              <a:rPr lang="hr-HR" dirty="0" smtClean="0"/>
              <a:t>(moguće </a:t>
            </a:r>
            <a:r>
              <a:rPr lang="hr-HR" dirty="0"/>
              <a:t>je steći najviše 20 </a:t>
            </a:r>
            <a:r>
              <a:rPr lang="hr-HR" dirty="0" smtClean="0"/>
              <a:t>bodova).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4" descr="C:\Users\user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0"/>
            <a:ext cx="3786214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14554"/>
            <a:ext cx="9144000" cy="4643446"/>
          </a:xfrm>
        </p:spPr>
        <p:txBody>
          <a:bodyPr>
            <a:normAutofit/>
          </a:bodyPr>
          <a:lstStyle/>
          <a:p>
            <a:pPr algn="just"/>
            <a:r>
              <a:rPr lang="hr-HR" dirty="0" smtClean="0"/>
              <a:t>Za upis kandidata u programe za stjecanje strukovne kvalifikacije u trajanju od najmanje tri godine i programe obrazovanja za vezane obrte, vrednuju se i zaključne ocjene u posljednja dva razreda osnovnog obrazovanja iz nastavnih predmeta: Hrvatski jezik, Matematika i prvi strani jezik. </a:t>
            </a:r>
            <a:endParaRPr lang="en-US" dirty="0" smtClean="0"/>
          </a:p>
          <a:p>
            <a:pPr algn="just"/>
            <a:r>
              <a:rPr lang="hr-HR" b="1" dirty="0" smtClean="0"/>
              <a:t>Na takav način moguće je steći najviše 50 bodova.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4" name="Picture 4" descr="C:\Users\user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0"/>
            <a:ext cx="3608398" cy="235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257800"/>
          </a:xfrm>
        </p:spPr>
        <p:txBody>
          <a:bodyPr>
            <a:normAutofit fontScale="92500"/>
          </a:bodyPr>
          <a:lstStyle/>
          <a:p>
            <a:pPr algn="just"/>
            <a:r>
              <a:rPr lang="hr-HR" dirty="0"/>
              <a:t>Za upis kandidata u gimnazijske programe </a:t>
            </a:r>
            <a:r>
              <a:rPr lang="hr-HR" dirty="0" smtClean="0"/>
              <a:t>i četverogodičnje </a:t>
            </a:r>
            <a:r>
              <a:rPr lang="hr-HR" dirty="0"/>
              <a:t>programe </a:t>
            </a:r>
            <a:r>
              <a:rPr lang="hr-HR" dirty="0" smtClean="0"/>
              <a:t>obrazovanja, vrednuju </a:t>
            </a:r>
            <a:r>
              <a:rPr lang="hr-HR" dirty="0"/>
              <a:t>se i zaključne ocjene u posljednja dva razreda osnovnog obrazovanja iz nastavnih predmeta: </a:t>
            </a:r>
            <a:r>
              <a:rPr lang="hr-HR" b="1" dirty="0"/>
              <a:t>Hrvatski jezik, Matematika i prvi strani jezik te triju nastavnih predmeta važnih za nastavak obrazovanja u pojedinim programima obrazovanja </a:t>
            </a:r>
            <a:r>
              <a:rPr lang="hr-HR" dirty="0" smtClean="0"/>
              <a:t>(dva su </a:t>
            </a:r>
            <a:r>
              <a:rPr lang="hr-HR" dirty="0"/>
              <a:t>propisana </a:t>
            </a:r>
            <a:r>
              <a:rPr lang="hr-HR" i="1" dirty="0"/>
              <a:t>Popisom predmeta posebno važnih za </a:t>
            </a:r>
            <a:r>
              <a:rPr lang="hr-HR" i="1" dirty="0" smtClean="0"/>
              <a:t>upis, </a:t>
            </a:r>
            <a:r>
              <a:rPr lang="hr-HR" dirty="0"/>
              <a:t>a jedan samostalno određuje srednja škola od obveznih nastavnih predmeta koji se uče u osnovnoj </a:t>
            </a:r>
            <a:r>
              <a:rPr lang="hr-HR" dirty="0" smtClean="0"/>
              <a:t>školi).</a:t>
            </a:r>
            <a:endParaRPr lang="en-US" dirty="0"/>
          </a:p>
          <a:p>
            <a:pPr algn="just"/>
            <a:r>
              <a:rPr lang="hr-HR" b="1" dirty="0"/>
              <a:t>Na takav način moguće je steći najviše 80 bodova.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>
            <a:normAutofit lnSpcReduction="10000"/>
          </a:bodyPr>
          <a:lstStyle/>
          <a:p>
            <a:r>
              <a:rPr lang="hr-HR" b="1" dirty="0"/>
              <a:t>PREGLEDATI SVJEDODŽBE I </a:t>
            </a:r>
            <a:r>
              <a:rPr lang="hr-HR" b="1" dirty="0" smtClean="0"/>
              <a:t>OCJENE!!!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hr-HR" b="1" dirty="0"/>
              <a:t>Dodatni element vrednovanja čine </a:t>
            </a:r>
            <a:r>
              <a:rPr lang="hr-HR" b="1" dirty="0" smtClean="0"/>
              <a:t>sposobnosti,</a:t>
            </a:r>
          </a:p>
          <a:p>
            <a:pPr>
              <a:buNone/>
            </a:pPr>
            <a:r>
              <a:rPr lang="hr-HR" b="1" dirty="0" smtClean="0"/>
              <a:t>darovitosti </a:t>
            </a:r>
            <a:r>
              <a:rPr lang="hr-HR" b="1" dirty="0"/>
              <a:t>i znanja kandidata. </a:t>
            </a:r>
            <a:endParaRPr lang="en-US" b="1" dirty="0"/>
          </a:p>
          <a:p>
            <a:pPr>
              <a:buNone/>
            </a:pPr>
            <a:r>
              <a:rPr lang="hr-HR" i="1" dirty="0" smtClean="0"/>
              <a:t>Sposobnosti</a:t>
            </a:r>
            <a:r>
              <a:rPr lang="hr-HR" i="1" dirty="0"/>
              <a:t>, darovitosti i znanja </a:t>
            </a:r>
            <a:r>
              <a:rPr lang="hr-HR" i="1" dirty="0" smtClean="0"/>
              <a:t>kandidata dokazuju</a:t>
            </a:r>
          </a:p>
          <a:p>
            <a:pPr>
              <a:buNone/>
            </a:pPr>
            <a:r>
              <a:rPr lang="hr-HR" i="1" dirty="0" smtClean="0"/>
              <a:t>se </a:t>
            </a:r>
            <a:r>
              <a:rPr lang="hr-HR" i="1" dirty="0"/>
              <a:t>i vrednuju: </a:t>
            </a:r>
            <a:endParaRPr lang="en-US" i="1" dirty="0"/>
          </a:p>
          <a:p>
            <a:r>
              <a:rPr lang="hr-HR" dirty="0" smtClean="0"/>
              <a:t>na </a:t>
            </a:r>
            <a:r>
              <a:rPr lang="hr-HR" dirty="0"/>
              <a:t>osnovi provjere (ispitivanja) posebnih znanja, vještina, sposobnosti i darovitosti; </a:t>
            </a:r>
            <a:endParaRPr lang="en-US" dirty="0"/>
          </a:p>
          <a:p>
            <a:r>
              <a:rPr lang="hr-HR" dirty="0" smtClean="0"/>
              <a:t>na </a:t>
            </a:r>
            <a:r>
              <a:rPr lang="hr-HR" dirty="0"/>
              <a:t>osnovi rezultata postignutih na natjecanjima u znanju; </a:t>
            </a:r>
            <a:endParaRPr lang="en-US" dirty="0"/>
          </a:p>
          <a:p>
            <a:r>
              <a:rPr lang="hr-HR" dirty="0" smtClean="0"/>
              <a:t>na </a:t>
            </a:r>
            <a:r>
              <a:rPr lang="hr-HR" dirty="0"/>
              <a:t>osnovi rezultata postignutih na natjecanjima školskih sportskih društava.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exclamation-mark6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4310" y="214290"/>
            <a:ext cx="1309690" cy="221457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r-HR" b="1" dirty="0"/>
              <a:t>Vrednovanje uspjeha radi upisa u programe </a:t>
            </a:r>
            <a:r>
              <a:rPr lang="hr-HR" b="1" dirty="0" smtClean="0"/>
              <a:t>likovne</a:t>
            </a:r>
          </a:p>
          <a:p>
            <a:pPr>
              <a:buNone/>
            </a:pPr>
            <a:r>
              <a:rPr lang="hr-HR" b="1" dirty="0" smtClean="0"/>
              <a:t>umjetnosti </a:t>
            </a:r>
            <a:r>
              <a:rPr lang="hr-HR" b="1" dirty="0"/>
              <a:t>i dizajna </a:t>
            </a:r>
            <a:endParaRPr lang="en-US" dirty="0"/>
          </a:p>
          <a:p>
            <a:pPr algn="just"/>
            <a:r>
              <a:rPr lang="hr-HR" dirty="0" smtClean="0"/>
              <a:t>Za </a:t>
            </a:r>
            <a:r>
              <a:rPr lang="hr-HR" dirty="0"/>
              <a:t>upis kandidata u programe likovne umjetnosti i dizajna provjerava se darovitost kandidata za likovno izražavanje crtanjem olovkom ili ugljenom te slikanjem (tempera, gvaš ili akvarel). </a:t>
            </a:r>
            <a:r>
              <a:rPr lang="hr-HR" dirty="0" smtClean="0"/>
              <a:t>(Moguće </a:t>
            </a:r>
            <a:r>
              <a:rPr lang="hr-HR" dirty="0"/>
              <a:t>je ostvariti najviše 120 bodova, a minimalni bodovni prag na navedenoj provjeri je 70 </a:t>
            </a:r>
            <a:r>
              <a:rPr lang="hr-HR" dirty="0" smtClean="0"/>
              <a:t>bodova). </a:t>
            </a:r>
            <a:endParaRPr lang="en-US" dirty="0"/>
          </a:p>
          <a:p>
            <a:pPr algn="just"/>
            <a:r>
              <a:rPr lang="hr-HR" b="1" dirty="0" smtClean="0"/>
              <a:t>Konačna </a:t>
            </a:r>
            <a:r>
              <a:rPr lang="hr-HR" b="1" dirty="0"/>
              <a:t>ljestvica poretka </a:t>
            </a:r>
            <a:r>
              <a:rPr lang="hr-HR" dirty="0"/>
              <a:t>kandidata utvrđuje se zbrajanjem bodova dobivenih provjerom darovitosti za likovno izražavanje i zajedničkog, dodatnog i posebnog elementa vrednovanja. </a:t>
            </a:r>
            <a:endParaRPr lang="en-US" dirty="0"/>
          </a:p>
          <a:p>
            <a:pPr algn="just"/>
            <a:r>
              <a:rPr lang="hr-HR" dirty="0" smtClean="0"/>
              <a:t>Ako </a:t>
            </a:r>
            <a:r>
              <a:rPr lang="hr-HR" dirty="0"/>
              <a:t>dva ili više kandidata imaju isti ukupan broj bodova, upisuje se onaj kandidat koji je ostvario veći broj bodova iz provjere darovitosti za likovno izražavanje.</a:t>
            </a:r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3" descr="drawing-clip-art-drawing-clipart-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0"/>
            <a:ext cx="3500462" cy="121442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b="1" dirty="0" smtClean="0"/>
              <a:t>Poseban </a:t>
            </a:r>
            <a:r>
              <a:rPr lang="hr-HR" b="1" dirty="0"/>
              <a:t>element vrednovanja kandidata </a:t>
            </a:r>
            <a:endParaRPr lang="hr-HR" b="1" dirty="0" smtClean="0"/>
          </a:p>
          <a:p>
            <a:pPr>
              <a:buNone/>
            </a:pPr>
            <a:r>
              <a:rPr lang="hr-HR" b="1" dirty="0" smtClean="0"/>
              <a:t>Čini</a:t>
            </a:r>
            <a:r>
              <a:rPr lang="hr-HR" b="1" dirty="0" smtClean="0"/>
              <a:t> </a:t>
            </a:r>
            <a:r>
              <a:rPr lang="hr-HR" b="1" dirty="0" smtClean="0"/>
              <a:t>vrednovanje </a:t>
            </a:r>
            <a:r>
              <a:rPr lang="hr-HR" b="1" dirty="0" smtClean="0"/>
              <a:t>uspjeha</a:t>
            </a:r>
            <a:r>
              <a:rPr lang="hr-HR" b="1" dirty="0"/>
              <a:t>: </a:t>
            </a:r>
            <a:endParaRPr lang="en-US" b="1" dirty="0"/>
          </a:p>
          <a:p>
            <a:r>
              <a:rPr lang="hr-HR" dirty="0" smtClean="0"/>
              <a:t>kandidata </a:t>
            </a:r>
            <a:r>
              <a:rPr lang="hr-HR" dirty="0"/>
              <a:t>sa zdravstvenim teškoćama; </a:t>
            </a:r>
            <a:endParaRPr lang="en-US" dirty="0"/>
          </a:p>
          <a:p>
            <a:r>
              <a:rPr lang="hr-HR" dirty="0" smtClean="0"/>
              <a:t>kandidata </a:t>
            </a:r>
            <a:r>
              <a:rPr lang="hr-HR" dirty="0"/>
              <a:t>koji žive u otežanim uvjetima obrazovanja uzrokovanim nepovoljnim ekonomskim, socijalnim te odgojnim čimbenicima; </a:t>
            </a:r>
            <a:endParaRPr lang="en-US" dirty="0"/>
          </a:p>
          <a:p>
            <a:r>
              <a:rPr lang="hr-HR" dirty="0" smtClean="0"/>
              <a:t>kandidata </a:t>
            </a:r>
            <a:r>
              <a:rPr lang="hr-HR" dirty="0"/>
              <a:t>za upis na osnovi Nacionalne strategije za uključivanje Roma za razdoblje od 2013. do 2020. godine; </a:t>
            </a:r>
            <a:endParaRPr lang="en-US" dirty="0"/>
          </a:p>
          <a:p>
            <a:r>
              <a:rPr lang="hr-HR" dirty="0" smtClean="0"/>
              <a:t>kandidata </a:t>
            </a:r>
            <a:r>
              <a:rPr lang="hr-HR" dirty="0"/>
              <a:t>hrvatskih državljana čiji su roditelji državni službenici koji su po službenoj dužnosti u ime Republike Hrvatske bili upućeni na rad u inozemstvo.  </a:t>
            </a:r>
            <a:endParaRPr lang="en-US" dirty="0"/>
          </a:p>
          <a:p>
            <a:pPr>
              <a:buNone/>
            </a:pPr>
            <a:r>
              <a:rPr lang="hr-HR" dirty="0" smtClean="0"/>
              <a:t>Neovisno </a:t>
            </a:r>
            <a:r>
              <a:rPr lang="hr-HR" dirty="0"/>
              <a:t>o tomu ispunjava li uvjete za ostvarivanje </a:t>
            </a:r>
            <a:r>
              <a:rPr lang="hr-HR" dirty="0" smtClean="0"/>
              <a:t>više</a:t>
            </a:r>
          </a:p>
          <a:p>
            <a:pPr>
              <a:buNone/>
            </a:pPr>
            <a:r>
              <a:rPr lang="hr-HR" dirty="0" smtClean="0"/>
              <a:t>prava</a:t>
            </a:r>
            <a:r>
              <a:rPr lang="hr-HR" dirty="0"/>
              <a:t>, </a:t>
            </a:r>
            <a:r>
              <a:rPr lang="hr-HR" b="1" dirty="0"/>
              <a:t>kandidatu će se priznati ostvarivanje </a:t>
            </a:r>
            <a:r>
              <a:rPr lang="hr-HR" b="1" dirty="0" smtClean="0"/>
              <a:t>isključivo</a:t>
            </a:r>
          </a:p>
          <a:p>
            <a:pPr>
              <a:buNone/>
            </a:pPr>
            <a:r>
              <a:rPr lang="hr-HR" b="1" dirty="0" smtClean="0"/>
              <a:t>jednoga </a:t>
            </a:r>
            <a:r>
              <a:rPr lang="hr-HR" b="1" dirty="0"/>
              <a:t>prava </a:t>
            </a:r>
            <a:r>
              <a:rPr lang="hr-HR" b="1" dirty="0" smtClean="0"/>
              <a:t>- </a:t>
            </a:r>
            <a:r>
              <a:rPr lang="hr-HR" dirty="0" smtClean="0"/>
              <a:t>najpovoljnijeg.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1292516808ilustracija_vrednovanje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276" y="0"/>
            <a:ext cx="2615724" cy="142873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b="1" dirty="0"/>
              <a:t>ZDRAVSTVENA SPOSOBNOST </a:t>
            </a:r>
            <a:r>
              <a:rPr lang="hr-HR" b="1" dirty="0" smtClean="0"/>
              <a:t>KANDIDATA</a:t>
            </a:r>
            <a:endParaRPr lang="en-US" dirty="0"/>
          </a:p>
          <a:p>
            <a:pPr algn="just"/>
            <a:r>
              <a:rPr lang="hr-HR" dirty="0"/>
              <a:t>Kandidat koji se upisuje u programe za koje je posebnim propisima i mjerilima određeno obvezno utvrđivanje zdravstvene sposobnosti, pri upisu u te programe </a:t>
            </a:r>
            <a:r>
              <a:rPr lang="hr-HR" dirty="0" smtClean="0"/>
              <a:t>obvezno </a:t>
            </a:r>
            <a:r>
              <a:rPr lang="hr-HR" dirty="0"/>
              <a:t>dostavlja: </a:t>
            </a:r>
            <a:endParaRPr lang="en-US" dirty="0"/>
          </a:p>
          <a:p>
            <a:pPr algn="just"/>
            <a:r>
              <a:rPr lang="hr-HR" b="1" dirty="0" smtClean="0"/>
              <a:t>potvrdu </a:t>
            </a:r>
            <a:r>
              <a:rPr lang="hr-HR" b="1" dirty="0"/>
              <a:t>nadležnoga školskog liječnika </a:t>
            </a:r>
            <a:r>
              <a:rPr lang="hr-HR" dirty="0"/>
              <a:t>o zdravstvenoj sposobnosti kandidata za propisani program ili </a:t>
            </a:r>
            <a:endParaRPr lang="en-US" dirty="0"/>
          </a:p>
          <a:p>
            <a:pPr algn="just"/>
            <a:r>
              <a:rPr lang="hr-HR" b="1" dirty="0" smtClean="0"/>
              <a:t>liječničku </a:t>
            </a:r>
            <a:r>
              <a:rPr lang="hr-HR" b="1" dirty="0"/>
              <a:t>svjedodžbu medicine rada. </a:t>
            </a:r>
            <a:endParaRPr lang="en-US" b="1" dirty="0"/>
          </a:p>
          <a:p>
            <a:pPr algn="just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health-clip-art-canstock1201566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4786322"/>
            <a:ext cx="3357586" cy="207167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hr-HR" b="1" dirty="0"/>
              <a:t>MINIMALNI BODOVNI PRAG </a:t>
            </a:r>
            <a:endParaRPr lang="en-US" dirty="0"/>
          </a:p>
          <a:p>
            <a:pPr>
              <a:buNone/>
            </a:pPr>
            <a:endParaRPr lang="en-US" dirty="0"/>
          </a:p>
          <a:p>
            <a:pPr algn="just"/>
            <a:r>
              <a:rPr lang="hr-HR" dirty="0" smtClean="0"/>
              <a:t>Za </a:t>
            </a:r>
            <a:r>
              <a:rPr lang="hr-HR" dirty="0"/>
              <a:t>programe obrazovanja u trajanju od najmanje četiri godine, škola može utvrditi minimalni broj bodova potrebnih za prijavu kandidata za upis u pojedini program obrazovanja. </a:t>
            </a:r>
            <a:endParaRPr lang="en-US" dirty="0"/>
          </a:p>
          <a:p>
            <a:pPr algn="just"/>
            <a:r>
              <a:rPr lang="hr-HR" dirty="0" smtClean="0"/>
              <a:t>Za </a:t>
            </a:r>
            <a:r>
              <a:rPr lang="hr-HR" dirty="0"/>
              <a:t>programe obrazovanja za stjecanje strukovne kvalifikacije u trajanju od tri godine, programe obrazovanja za vezane obrte te za programe obrazovanja koji traju manje od tri godine, a najmanje godinu dana, ne utvrđuje se minimalni broj bodova koji su potrebni za prijavu.</a:t>
            </a:r>
            <a:endParaRPr lang="en-US" dirty="0"/>
          </a:p>
          <a:p>
            <a:pPr algn="just">
              <a:buNone/>
            </a:pPr>
            <a:endParaRPr lang="en-US" dirty="0"/>
          </a:p>
          <a:p>
            <a:pPr>
              <a:buNone/>
            </a:pPr>
            <a:r>
              <a:rPr lang="hr-HR" dirty="0"/>
              <a:t> 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 descr="preuzmi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4857760"/>
            <a:ext cx="3143272" cy="20002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827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Upis učenika u srednju školu 2015./2016.</vt:lpstr>
      <vt:lpstr>Slide 2</vt:lpstr>
      <vt:lpstr>   </vt:lpstr>
      <vt:lpstr>   </vt:lpstr>
      <vt:lpstr>   </vt:lpstr>
      <vt:lpstr>   </vt:lpstr>
      <vt:lpstr>   </vt:lpstr>
      <vt:lpstr>   </vt:lpstr>
      <vt:lpstr>   </vt:lpstr>
      <vt:lpstr>   </vt:lpstr>
      <vt:lpstr>Slide 11</vt:lpstr>
      <vt:lpstr>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Upis učenika u srednju školu 2015./2016.</dc:title>
  <dc:creator>Mirjana</dc:creator>
  <cp:lastModifiedBy>Osnovna</cp:lastModifiedBy>
  <cp:revision>10</cp:revision>
  <dcterms:created xsi:type="dcterms:W3CDTF">2015-05-25T21:47:23Z</dcterms:created>
  <dcterms:modified xsi:type="dcterms:W3CDTF">2015-05-26T06:29:28Z</dcterms:modified>
</cp:coreProperties>
</file>